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75" r:id="rId3"/>
    <p:sldId id="275" r:id="rId4"/>
    <p:sldId id="260" r:id="rId5"/>
    <p:sldId id="259" r:id="rId6"/>
    <p:sldId id="257" r:id="rId7"/>
    <p:sldId id="374" r:id="rId8"/>
    <p:sldId id="349" r:id="rId9"/>
    <p:sldId id="328" r:id="rId10"/>
    <p:sldId id="26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6600"/>
    <a:srgbClr val="CC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092" autoAdjust="0"/>
    <p:restoredTop sz="94624" autoAdjust="0"/>
  </p:normalViewPr>
  <p:slideViewPr>
    <p:cSldViewPr>
      <p:cViewPr varScale="1">
        <p:scale>
          <a:sx n="89" d="100"/>
          <a:sy n="89" d="100"/>
        </p:scale>
        <p:origin x="-168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6;&#1086;&#1073;&#1086;&#1090;&#1072;%20&#1053;&#1052;&#1062;\&#1041;&#1088;&#1091;&#1096;&#1083;&#1080;&#1085;&#1089;&#1082;&#1080;&#1081;%20(&#1076;&#1086;&#1082;&#1083;&#1072;&#1076;)\&#1057;&#1090;&#1072;&#1090;&#1080;&#1089;&#1090;&#1080;&#1082;&#1072;\&#1055;&#1047;%2019%20(&#1087;&#1086;&#1078;&#1072;&#1088;&#1085;&#1099;&#1077;%20&#1088;&#1080;&#1089;&#1082;&#1080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6.5982611548556475E-2"/>
          <c:y val="7.7877349847131017E-2"/>
          <c:w val="0.90485072178477688"/>
          <c:h val="0.81566153544267084"/>
        </c:manualLayout>
      </c:layout>
      <c:scatterChart>
        <c:scatterStyle val="smoothMarker"/>
        <c:ser>
          <c:idx val="0"/>
          <c:order val="0"/>
          <c:tx>
            <c:v>Integral fire risk, 1/year</c:v>
          </c:tx>
          <c:xVal>
            <c:numRef>
              <c:f>'Ризики 2010-2020'!$B$1:$L$1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'Ризики 2010-2020'!$B$2:$L$2</c:f>
              <c:numCache>
                <c:formatCode>General</c:formatCode>
                <c:ptCount val="11"/>
                <c:pt idx="0">
                  <c:v>6.1455296743516803E-5</c:v>
                </c:pt>
                <c:pt idx="1">
                  <c:v>6.2639360543801582E-5</c:v>
                </c:pt>
                <c:pt idx="2">
                  <c:v>6.0337757210252374E-5</c:v>
                </c:pt>
                <c:pt idx="3">
                  <c:v>5.4825660554682727E-5</c:v>
                </c:pt>
                <c:pt idx="4">
                  <c:v>5.2231089595643738E-5</c:v>
                </c:pt>
                <c:pt idx="5">
                  <c:v>4.5442974120588056E-5</c:v>
                </c:pt>
                <c:pt idx="6">
                  <c:v>4.3868972471727691E-5</c:v>
                </c:pt>
                <c:pt idx="7">
                  <c:v>4.2814634545789388E-5</c:v>
                </c:pt>
                <c:pt idx="8">
                  <c:v>4.6274169914493579E-5</c:v>
                </c:pt>
                <c:pt idx="9">
                  <c:v>4.5422305978405901E-5</c:v>
                </c:pt>
                <c:pt idx="10">
                  <c:v>4.1393797182610764E-5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1B0F-4141-8E8C-0196E69A3769}"/>
            </c:ext>
          </c:extLst>
        </c:ser>
        <c:axId val="44397312"/>
        <c:axId val="44398848"/>
      </c:scatterChart>
      <c:valAx>
        <c:axId val="443973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4398848"/>
        <c:crosses val="autoZero"/>
        <c:crossBetween val="midCat"/>
      </c:valAx>
      <c:valAx>
        <c:axId val="4439884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44397312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33756222659667551"/>
          <c:y val="0.96166695763962762"/>
          <c:w val="0.32487543744531938"/>
          <c:h val="3.8333042360372667E-2"/>
        </c:manualLayout>
      </c:layout>
      <c:txPr>
        <a:bodyPr/>
        <a:lstStyle/>
        <a:p>
          <a:pPr>
            <a:defRPr sz="18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F321544-8D4C-46F2-BC67-718DE4F06E62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78885B0-BFC5-4364-B6A5-A56F746202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B4F892-7C0F-47C2-AEC4-0EDDE0A31C04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D66C46D-21D5-4EDE-9EFD-C281EDC973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08E9C-9AB9-41B1-A4E7-BE8399C9BFC1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7F613-B626-42F1-83C9-7758A2DBC0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1F062-CBBF-46DC-9181-2A2D577F5A8E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65741-AE7B-41E1-BC19-AA9FE53813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A4CFE-A79B-46CF-86A7-A5ADFE187A15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5D87A-8EC5-44BF-A67E-E672649C2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AE36-66F0-451D-A31C-7856CB3CC159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12394-A3A3-4E37-8914-EF30EAA4B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A05963-6B91-48EA-BFB9-73338412136D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BD50D-CAA8-4B67-A201-B2D83D339A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BD177-05EC-4A39-8CB6-711A741CBB42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4D431-C4AE-4365-8020-141C0CCFD7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A07DE-6B1F-4BFD-A408-8D0EE13485CB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270C3-00E3-4E5F-900F-61F4EE741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BFEB1-A1DA-44B2-8734-C3BECDE57D16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85AC-DA83-4B51-A7F5-9CB2D509B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DAF5A-691A-4EFC-8A1E-7CC50CEAB198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91C9C-3F7D-4BCB-B3EA-8B28906EE4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B3FB3-759A-4D13-962C-862554F52E6B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AFC478-63EF-4C0D-AF07-E97EFC8EF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6D8A2-3E4E-445A-84D6-AC88E77F70AD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2BE7-B2EF-4889-A325-D8F584F1A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945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0AD6E8-7369-478A-8B33-8115B8A37F9A}" type="datetime1">
              <a:rPr lang="ru-RU"/>
              <a:pPr>
                <a:defRPr/>
              </a:pPr>
              <a:t>19.02.2022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605DD1-4A39-49B7-A17E-751AA6440A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ctrTitle"/>
          </p:nvPr>
        </p:nvSpPr>
        <p:spPr>
          <a:xfrm>
            <a:off x="1588" y="133350"/>
            <a:ext cx="9144000" cy="547688"/>
          </a:xfrm>
        </p:spPr>
        <p:txBody>
          <a:bodyPr/>
          <a:lstStyle/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National University of Civil Defence of Ukraine</a:t>
            </a:r>
            <a:endParaRPr lang="ru-RU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049" y="1241770"/>
            <a:ext cx="8352928" cy="4104456"/>
          </a:xfrm>
          <a:noFill/>
          <a:ln/>
          <a:effectLst>
            <a:glow rad="101600">
              <a:schemeClr val="accent2">
                <a:satMod val="175000"/>
                <a:alpha val="40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u="sng" dirty="0">
                <a:solidFill>
                  <a:srgbClr val="C00000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  <a:t>Topic of the report</a:t>
            </a:r>
            <a:r>
              <a:rPr lang="uk-UA" sz="4000" b="1" dirty="0">
                <a:solidFill>
                  <a:srgbClr val="C00000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  <a:t>:</a:t>
            </a:r>
            <a:endParaRPr lang="en-US" sz="4000" b="1" dirty="0">
              <a:solidFill>
                <a:srgbClr val="C00000"/>
              </a:solidFill>
              <a:latin typeface="Arial Black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>
              <a:solidFill>
                <a:srgbClr val="C00000"/>
              </a:solidFill>
              <a:latin typeface="Arial Black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1200" b="1" dirty="0">
              <a:solidFill>
                <a:srgbClr val="C00000"/>
              </a:solidFill>
              <a:latin typeface="Arial Black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>
                <a:solidFill>
                  <a:srgbClr val="C00000"/>
                </a:solidFill>
                <a:latin typeface="Arial Black" pitchFamily="34" charset="0"/>
                <a:ea typeface="Verdana" pitchFamily="34" charset="0"/>
                <a:cs typeface="Verdana" pitchFamily="34" charset="0"/>
              </a:rPr>
              <a:t>Development of a Mobile Application for Calculation of Fire Risks in the Android Studio Environment</a:t>
            </a:r>
            <a:endParaRPr lang="ru-RU" sz="4000" b="1" dirty="0">
              <a:solidFill>
                <a:srgbClr val="C00000"/>
              </a:solidFill>
              <a:latin typeface="Arial Black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5589588"/>
            <a:ext cx="9144000" cy="12620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indent="450850" algn="ctr">
              <a:tabLst>
                <a:tab pos="766763" algn="l"/>
              </a:tabLst>
              <a:defRPr/>
            </a:pP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Authors: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Svitlana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Bordiuzhenko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Oleksandr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Sobol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b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</a:b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Olena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Liashevska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Dimiter</a:t>
            </a:r>
            <a:r>
              <a:rPr lang="en-US" sz="2400" b="1" dirty="0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Velev</a:t>
            </a:r>
            <a:endParaRPr lang="en-US" sz="2400" b="1" dirty="0">
              <a:solidFill>
                <a:schemeClr val="bg1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indent="450850" algn="ctr">
              <a:tabLst>
                <a:tab pos="766763" algn="l"/>
              </a:tabLst>
              <a:defRPr/>
            </a:pPr>
            <a:r>
              <a:rPr lang="en-US" sz="2800" b="1" i="1" dirty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Reporter</a:t>
            </a:r>
            <a:r>
              <a:rPr lang="uk-UA" sz="2800" b="1" i="1" dirty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lang="en-US" sz="2800" b="1" i="1" dirty="0" err="1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Svitlana</a:t>
            </a:r>
            <a:r>
              <a:rPr lang="en-US" sz="2800" b="1" i="1" dirty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Bordiuzhenko</a:t>
            </a:r>
            <a:r>
              <a:rPr lang="uk-UA" sz="2800" b="1" i="1" dirty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,</a:t>
            </a:r>
            <a:r>
              <a:rPr lang="en-US" sz="2800" b="1" i="1" dirty="0">
                <a:solidFill>
                  <a:srgbClr val="92D05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 PhD.</a:t>
            </a:r>
            <a:endParaRPr lang="uk-UA" sz="2800" b="1" i="1" dirty="0">
              <a:solidFill>
                <a:srgbClr val="92D05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6690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THANK YOU </a:t>
            </a: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FOR </a:t>
            </a:r>
            <a:r>
              <a:rPr lang="en-US" sz="9600" b="1" dirty="0">
                <a:latin typeface="Times New Roman" pitchFamily="18" charset="0"/>
                <a:cs typeface="Times New Roman" pitchFamily="18" charset="0"/>
              </a:rPr>
              <a:t>LISTENING</a:t>
            </a:r>
            <a:r>
              <a:rPr lang="uk-UA" sz="9600" b="1" dirty="0">
                <a:latin typeface="Times New Roman" pitchFamily="18" charset="0"/>
                <a:cs typeface="Times New Roman" pitchFamily="18" charset="0"/>
              </a:rPr>
              <a:t>!!!</a:t>
            </a:r>
            <a:br>
              <a:rPr lang="uk-UA" sz="9600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uk-UA" sz="4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My email address:</a:t>
            </a:r>
            <a:br>
              <a:rPr lang="en-US" sz="48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i="1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kravtsiv1992@gmail.com</a:t>
            </a:r>
            <a:endParaRPr lang="ru-RU" sz="4800" b="1" i="1" u="sng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7338"/>
          </a:xfrm>
        </p:spPr>
        <p:txBody>
          <a:bodyPr/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To ensure human safety, namely the reduction of fire risk levels, it is necessary to go through the following stages:</a:t>
            </a:r>
            <a:endParaRPr lang="ru-RU" sz="36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67738" y="6146800"/>
            <a:ext cx="576262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+mj-lt"/>
                <a:ea typeface="+mj-ea"/>
                <a:cs typeface="+mj-cs"/>
              </a:rPr>
              <a:t>2</a:t>
            </a:r>
          </a:p>
        </p:txBody>
      </p:sp>
      <p:pic>
        <p:nvPicPr>
          <p:cNvPr id="17411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05038"/>
            <a:ext cx="9144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1844675"/>
            <a:ext cx="8636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5175"/>
          </a:xfrm>
        </p:spPr>
        <p:txBody>
          <a:bodyPr/>
          <a:lstStyle/>
          <a:p>
            <a:pPr hangingPunct="0"/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Paper object</a:t>
            </a:r>
            <a:endParaRPr lang="ru-RU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Содержимое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5289550"/>
          </a:xfrm>
        </p:spPr>
        <p:txBody>
          <a:bodyPr/>
          <a:lstStyle/>
          <a:p>
            <a:pPr hangingPunct="0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In this research, it is necessary to develop software for the identification and analysis of integral fire risk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  <a:p>
            <a:pPr hangingPunct="0"/>
            <a:endParaRPr lang="ru-RU" sz="48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567738" y="6153150"/>
            <a:ext cx="576262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>
                <a:latin typeface="+mj-lt"/>
                <a:ea typeface="+mj-ea"/>
                <a:cs typeface="+mj-cs"/>
              </a:rPr>
              <a:t>3</a:t>
            </a:r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2555875" y="3357563"/>
          <a:ext cx="3409950" cy="1584325"/>
        </p:xfrm>
        <a:graphic>
          <a:graphicData uri="http://schemas.openxmlformats.org/presentationml/2006/ole">
            <p:oleObj spid="_x0000_s1025" name="Equation" r:id="rId3" imgW="939392" imgH="431613" progId="">
              <p:embed/>
            </p:oleObj>
          </a:graphicData>
        </a:graphic>
      </p:graphicFrame>
      <p:pic>
        <p:nvPicPr>
          <p:cNvPr id="1029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7013" y="6292850"/>
            <a:ext cx="65532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55575" y="4924425"/>
            <a:ext cx="872013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7667625" y="3644900"/>
            <a:ext cx="900113" cy="7207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lang="en-US" sz="3200" dirty="0">
                <a:latin typeface="Times New Roman" pitchFamily="18" charset="0"/>
                <a:ea typeface="+mj-ea"/>
                <a:cs typeface="Times New Roman" pitchFamily="18" charset="0"/>
              </a:rPr>
              <a:t>1</a:t>
            </a:r>
            <a:r>
              <a:rPr lang="ru-RU" sz="3200" dirty="0"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50825" y="2708275"/>
            <a:ext cx="8642350" cy="865188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b="1" dirty="0">
                <a:latin typeface="Times New Roman" pitchFamily="18" charset="0"/>
                <a:ea typeface="+mj-ea"/>
                <a:cs typeface="Times New Roman" pitchFamily="18" charset="0"/>
              </a:rPr>
              <a:t>Integral fire risk :</a:t>
            </a:r>
            <a:endParaRPr lang="ru-RU" sz="4400" b="1" dirty="0"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642350" cy="863600"/>
          </a:xfrm>
        </p:spPr>
        <p:txBody>
          <a:bodyPr/>
          <a:lstStyle/>
          <a:p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Dynamics of integral fire risk R</a:t>
            </a:r>
            <a:r>
              <a:rPr lang="en-US" sz="3600" b="1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6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b="1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during 2010–2020 years</a:t>
            </a:r>
            <a:endParaRPr lang="ru-RU" sz="36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8562975" y="6237288"/>
            <a:ext cx="576263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4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0" y="1052736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400" y="6350"/>
            <a:ext cx="9113838" cy="627063"/>
          </a:xfrm>
        </p:spPr>
        <p:txBody>
          <a:bodyPr rtlCol="0">
            <a:normAutofit fontScale="92500" lnSpcReduction="1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Home page of the mobile application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562975" y="6146800"/>
            <a:ext cx="576263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5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21507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633413"/>
            <a:ext cx="3963987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567738" y="6146800"/>
            <a:ext cx="576262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6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5538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Adding information about the region being analyzed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Рисунок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313" y="711200"/>
            <a:ext cx="4032250" cy="616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562975" y="6146800"/>
            <a:ext cx="576263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7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23555" name="Рисунок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725488"/>
            <a:ext cx="3743325" cy="613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Прямоугольник 1"/>
          <p:cNvSpPr>
            <a:spLocks noChangeArrowheads="1"/>
          </p:cNvSpPr>
          <p:nvPr/>
        </p:nvSpPr>
        <p:spPr bwMode="auto">
          <a:xfrm>
            <a:off x="23813" y="6350"/>
            <a:ext cx="911542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300" b="1">
                <a:latin typeface="Times New Roman" pitchFamily="18" charset="0"/>
                <a:cs typeface="Times New Roman" pitchFamily="18" charset="0"/>
              </a:rPr>
              <a:t>Form for filling in information about the research region</a:t>
            </a:r>
            <a:endParaRPr lang="ru-RU" sz="33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8567738" y="6146800"/>
            <a:ext cx="576262" cy="711200"/>
          </a:xfrm>
          <a:prstGeom prst="rect">
            <a:avLst/>
          </a:prstGeom>
        </p:spPr>
        <p:txBody>
          <a:bodyPr anchor="ctr">
            <a:normAutofit lnSpcReduction="1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8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1200"/>
          </a:xfrm>
        </p:spPr>
        <p:txBody>
          <a:bodyPr/>
          <a:lstStyle/>
          <a:p>
            <a:r>
              <a:rPr lang="en-US" sz="4000" b="1" smtClean="0">
                <a:latin typeface="Times New Roman" pitchFamily="18" charset="0"/>
                <a:cs typeface="Times New Roman" pitchFamily="18" charset="0"/>
              </a:rPr>
              <a:t>Analysis type selection window</a:t>
            </a:r>
            <a:endParaRPr lang="ru-RU" sz="4000" b="1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9" name="Рисунок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836613"/>
            <a:ext cx="3892550" cy="602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8604250" y="6165850"/>
            <a:ext cx="539750" cy="692150"/>
          </a:xfrm>
          <a:prstGeom prst="rect">
            <a:avLst/>
          </a:prstGeom>
        </p:spPr>
        <p:txBody>
          <a:bodyPr anchor="ctr"/>
          <a:lstStyle/>
          <a:p>
            <a:pPr algn="ctr" fontAlgn="auto">
              <a:spcAft>
                <a:spcPts val="0"/>
              </a:spcAft>
              <a:defRPr/>
            </a:pPr>
            <a:r>
              <a:rPr lang="uk-UA" sz="4400" b="1" dirty="0">
                <a:latin typeface="+mj-lt"/>
                <a:ea typeface="+mj-ea"/>
                <a:cs typeface="+mj-cs"/>
              </a:rPr>
              <a:t>9</a:t>
            </a:r>
            <a:endParaRPr lang="ru-RU" sz="4400" b="1" dirty="0">
              <a:latin typeface="+mj-lt"/>
              <a:ea typeface="+mj-ea"/>
              <a:cs typeface="+mj-cs"/>
            </a:endParaRPr>
          </a:p>
        </p:txBody>
      </p:sp>
      <p:pic>
        <p:nvPicPr>
          <p:cNvPr id="25602" name="Рисунок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916113"/>
            <a:ext cx="8424862" cy="494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Прямоугольник 1"/>
          <p:cNvSpPr>
            <a:spLocks noChangeArrowheads="1"/>
          </p:cNvSpPr>
          <p:nvPr/>
        </p:nvSpPr>
        <p:spPr bwMode="auto">
          <a:xfrm>
            <a:off x="0" y="7938"/>
            <a:ext cx="9144000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Times New Roman" pitchFamily="18" charset="0"/>
                <a:cs typeface="Times New Roman" pitchFamily="18" charset="0"/>
              </a:rPr>
              <a:t>Dynamics of integral fire risk R</a:t>
            </a:r>
            <a:r>
              <a:rPr lang="en-US" sz="3600" b="1" baseline="-25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during 2010–2020 years with using Android application "Territorial risk", 1/year</a:t>
            </a:r>
            <a:endParaRPr lang="ru-RU" sz="3600" b="1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7288</TotalTime>
  <Words>150</Words>
  <Application>Microsoft Office PowerPoint</Application>
  <PresentationFormat>Экран (4:3)</PresentationFormat>
  <Paragraphs>27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Arial</vt:lpstr>
      <vt:lpstr>Times New Roman</vt:lpstr>
      <vt:lpstr>Arial Black</vt:lpstr>
      <vt:lpstr>Тема Office</vt:lpstr>
      <vt:lpstr>Equation</vt:lpstr>
      <vt:lpstr>National University of Civil Defence of Ukraine</vt:lpstr>
      <vt:lpstr>To ensure human safety, namely the reduction of fire risk levels, it is necessary to go through the following stages:</vt:lpstr>
      <vt:lpstr>Paper object</vt:lpstr>
      <vt:lpstr>Dynamics of integral fire risk R3  during 2010–2020 years</vt:lpstr>
      <vt:lpstr>Слайд 5</vt:lpstr>
      <vt:lpstr>Adding information about the region being analyzed</vt:lpstr>
      <vt:lpstr>Слайд 7</vt:lpstr>
      <vt:lpstr>Analysis type selection window</vt:lpstr>
      <vt:lpstr>Слайд 9</vt:lpstr>
      <vt:lpstr>THANK YOU FOR LISTENING!!!   My email address: kravtsiv1992@gmail.com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Helena</cp:lastModifiedBy>
  <cp:revision>602</cp:revision>
  <dcterms:created xsi:type="dcterms:W3CDTF">2016-09-14T12:42:47Z</dcterms:created>
  <dcterms:modified xsi:type="dcterms:W3CDTF">2022-02-19T10:57:35Z</dcterms:modified>
</cp:coreProperties>
</file>